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8" r:id="rId2"/>
    <p:sldId id="259" r:id="rId3"/>
    <p:sldId id="260" r:id="rId4"/>
    <p:sldId id="261" r:id="rId5"/>
    <p:sldId id="262" r:id="rId6"/>
    <p:sldId id="266" r:id="rId7"/>
    <p:sldId id="265" r:id="rId8"/>
    <p:sldId id="263" r:id="rId9"/>
    <p:sldId id="264" r:id="rId10"/>
    <p:sldId id="267" r:id="rId1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84" y="55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39C333-DC85-4D40-A29D-41D9382557E3}" type="datetimeFigureOut">
              <a:rPr lang="hu-HU" smtClean="0"/>
              <a:t>2025. 01. 31.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D5CB21-4581-4F84-A922-45C447DF7DE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2256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530C6F-B3AD-48EF-B3A1-2F3F48B780A1}" type="slidenum">
              <a:rPr kumimoji="0" lang="hu-H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hu-H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1A035-25E9-4C28-8D3F-8FA6B8DF9A0D}" type="datetimeFigureOut">
              <a:rPr lang="hu-HU" smtClean="0"/>
              <a:pPr/>
              <a:t>2025. 01. 31.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6005-0D5A-4FBC-B0C1-F4C90BCBC6A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4918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1A035-25E9-4C28-8D3F-8FA6B8DF9A0D}" type="datetimeFigureOut">
              <a:rPr lang="hu-HU" smtClean="0"/>
              <a:pPr/>
              <a:t>2025. 01. 31.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6005-0D5A-4FBC-B0C1-F4C90BCBC6A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27772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1A035-25E9-4C28-8D3F-8FA6B8DF9A0D}" type="datetimeFigureOut">
              <a:rPr lang="hu-HU" smtClean="0"/>
              <a:pPr/>
              <a:t>2025. 01. 31.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6005-0D5A-4FBC-B0C1-F4C90BCBC6A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145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1A035-25E9-4C28-8D3F-8FA6B8DF9A0D}" type="datetimeFigureOut">
              <a:rPr lang="hu-HU" smtClean="0"/>
              <a:pPr/>
              <a:t>2025. 01. 31.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6005-0D5A-4FBC-B0C1-F4C90BCBC6A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48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1A035-25E9-4C28-8D3F-8FA6B8DF9A0D}" type="datetimeFigureOut">
              <a:rPr lang="hu-HU" smtClean="0"/>
              <a:pPr/>
              <a:t>2025. 01. 31.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6005-0D5A-4FBC-B0C1-F4C90BCBC6A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529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1A035-25E9-4C28-8D3F-8FA6B8DF9A0D}" type="datetimeFigureOut">
              <a:rPr lang="hu-HU" smtClean="0"/>
              <a:pPr/>
              <a:t>2025. 01. 31.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6005-0D5A-4FBC-B0C1-F4C90BCBC6A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3968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1A035-25E9-4C28-8D3F-8FA6B8DF9A0D}" type="datetimeFigureOut">
              <a:rPr lang="hu-HU" smtClean="0"/>
              <a:pPr/>
              <a:t>2025. 01. 31.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6005-0D5A-4FBC-B0C1-F4C90BCBC6A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43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1A035-25E9-4C28-8D3F-8FA6B8DF9A0D}" type="datetimeFigureOut">
              <a:rPr lang="hu-HU" smtClean="0"/>
              <a:pPr/>
              <a:t>2025. 01. 31.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6005-0D5A-4FBC-B0C1-F4C90BCBC6A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7611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1A035-25E9-4C28-8D3F-8FA6B8DF9A0D}" type="datetimeFigureOut">
              <a:rPr lang="hu-HU" smtClean="0"/>
              <a:pPr/>
              <a:t>2025. 01. 31.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6005-0D5A-4FBC-B0C1-F4C90BCBC6A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6169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1A035-25E9-4C28-8D3F-8FA6B8DF9A0D}" type="datetimeFigureOut">
              <a:rPr lang="hu-HU" smtClean="0"/>
              <a:pPr/>
              <a:t>2025. 01. 31.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6005-0D5A-4FBC-B0C1-F4C90BCBC6A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4513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1A035-25E9-4C28-8D3F-8FA6B8DF9A0D}" type="datetimeFigureOut">
              <a:rPr lang="hu-HU" smtClean="0"/>
              <a:pPr/>
              <a:t>2025. 01. 31.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26005-0D5A-4FBC-B0C1-F4C90BCBC6A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6890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1A035-25E9-4C28-8D3F-8FA6B8DF9A0D}" type="datetimeFigureOut">
              <a:rPr lang="hu-HU" smtClean="0"/>
              <a:pPr/>
              <a:t>2025. 01. 31.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26005-0D5A-4FBC-B0C1-F4C90BCBC6A8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4242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hu-HU" sz="5400" b="1" dirty="0">
                <a:solidFill>
                  <a:srgbClr val="002060"/>
                </a:solidFill>
              </a:rPr>
              <a:t>Különleges hívójelek használata</a:t>
            </a:r>
          </a:p>
        </p:txBody>
      </p:sp>
    </p:spTree>
    <p:extLst>
      <p:ext uri="{BB962C8B-B14F-4D97-AF65-F5344CB8AC3E}">
        <p14:creationId xmlns:p14="http://schemas.microsoft.com/office/powerpoint/2010/main" val="209712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72EBC09-EE9D-835F-EA35-E5D486425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54592"/>
          </a:xfrm>
        </p:spPr>
        <p:txBody>
          <a:bodyPr>
            <a:normAutofit fontScale="90000"/>
          </a:bodyPr>
          <a:lstStyle/>
          <a:p>
            <a:r>
              <a:rPr lang="hu-HU" sz="49600" dirty="0">
                <a:solidFill>
                  <a:srgbClr val="002060"/>
                </a:solidFill>
              </a:rPr>
              <a:t>? !</a:t>
            </a:r>
          </a:p>
        </p:txBody>
      </p:sp>
    </p:spTree>
    <p:extLst>
      <p:ext uri="{BB962C8B-B14F-4D97-AF65-F5344CB8AC3E}">
        <p14:creationId xmlns:p14="http://schemas.microsoft.com/office/powerpoint/2010/main" val="1333241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F8AC3C7-1840-0CA6-3E5B-A59E9E11E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002060"/>
                </a:solidFill>
              </a:rPr>
              <a:t>Rádióamatőr állomások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9599469-9661-9F61-7E55-35B8CF8F51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64147" y="2585912"/>
            <a:ext cx="11663706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4. § (1) A kiadott amatőr engedély szerint az amatőrállomás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a) egyéni,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b) közösségi, vagy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c) különleges amatőrállomás.</a:t>
            </a:r>
          </a:p>
        </p:txBody>
      </p:sp>
    </p:spTree>
    <p:extLst>
      <p:ext uri="{BB962C8B-B14F-4D97-AF65-F5344CB8AC3E}">
        <p14:creationId xmlns:p14="http://schemas.microsoft.com/office/powerpoint/2010/main" val="2322404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77AC57E-9867-9711-7C86-5FE893AEF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87517"/>
            <a:ext cx="10972800" cy="1143000"/>
          </a:xfrm>
        </p:spPr>
        <p:txBody>
          <a:bodyPr/>
          <a:lstStyle/>
          <a:p>
            <a:r>
              <a:rPr lang="hu-HU" dirty="0">
                <a:solidFill>
                  <a:srgbClr val="002060"/>
                </a:solidFill>
              </a:rPr>
              <a:t> (4) Különleges amatőrállomás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48845B8-38DE-255B-1FCB-9FA4898BB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hu-HU" b="1" dirty="0">
                <a:solidFill>
                  <a:srgbClr val="002060"/>
                </a:solidFill>
              </a:rPr>
              <a:t>Az egyéni, illetve közösségi </a:t>
            </a:r>
            <a:r>
              <a:rPr lang="hu-HU" b="1" dirty="0" err="1">
                <a:solidFill>
                  <a:srgbClr val="002060"/>
                </a:solidFill>
              </a:rPr>
              <a:t>üzembentartástól</a:t>
            </a:r>
            <a:r>
              <a:rPr lang="hu-HU" b="1" dirty="0">
                <a:solidFill>
                  <a:srgbClr val="002060"/>
                </a:solidFill>
              </a:rPr>
              <a:t> függetlenül</a:t>
            </a:r>
          </a:p>
          <a:p>
            <a:r>
              <a:rPr lang="hu-HU" b="1" dirty="0">
                <a:solidFill>
                  <a:srgbClr val="002060"/>
                </a:solidFill>
              </a:rPr>
              <a:t>Átjátszó</a:t>
            </a:r>
          </a:p>
          <a:p>
            <a:r>
              <a:rPr lang="hu-HU" b="1" dirty="0">
                <a:solidFill>
                  <a:srgbClr val="002060"/>
                </a:solidFill>
              </a:rPr>
              <a:t>Jeladó</a:t>
            </a:r>
          </a:p>
          <a:p>
            <a:r>
              <a:rPr lang="hu-HU" b="1" dirty="0">
                <a:solidFill>
                  <a:srgbClr val="002060"/>
                </a:solidFill>
              </a:rPr>
              <a:t>Tájfutó</a:t>
            </a:r>
          </a:p>
          <a:p>
            <a:r>
              <a:rPr lang="hu-HU" b="1" dirty="0">
                <a:solidFill>
                  <a:srgbClr val="002060"/>
                </a:solidFill>
              </a:rPr>
              <a:t>Kapuállomás</a:t>
            </a:r>
          </a:p>
          <a:p>
            <a:r>
              <a:rPr lang="hu-HU" b="1" dirty="0">
                <a:solidFill>
                  <a:srgbClr val="002060"/>
                </a:solidFill>
              </a:rPr>
              <a:t>Információt sugárzó állomás</a:t>
            </a:r>
          </a:p>
          <a:p>
            <a:r>
              <a:rPr lang="hu-HU" b="1" dirty="0">
                <a:solidFill>
                  <a:srgbClr val="002060"/>
                </a:solidFill>
              </a:rPr>
              <a:t>Versenyállomás</a:t>
            </a:r>
          </a:p>
          <a:p>
            <a:r>
              <a:rPr lang="hu-HU" b="1" dirty="0">
                <a:solidFill>
                  <a:srgbClr val="002060"/>
                </a:solidFill>
              </a:rPr>
              <a:t>Alkalmi állomás</a:t>
            </a:r>
          </a:p>
          <a:p>
            <a:endParaRPr lang="hu-HU" b="1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58644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1FCC70B-7E02-BB22-9B07-F2CB9F155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002060"/>
                </a:solidFill>
              </a:rPr>
              <a:t>Alkalmi állomás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7E40316-2C6D-7A34-C336-3F51F3C74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b="1" dirty="0">
                <a:solidFill>
                  <a:srgbClr val="002060"/>
                </a:solidFill>
              </a:rPr>
              <a:t>a nemzeti ünnep, történelmi évforduló, közismert személyről való megemlékezés, vagy egyéb rendezvény alkalmából működtetett amatőrállomás (a továbbiakban együtt: alkalmi amatőrállomás).</a:t>
            </a:r>
          </a:p>
          <a:p>
            <a:r>
              <a:rPr lang="hu-HU" b="1" dirty="0">
                <a:solidFill>
                  <a:srgbClr val="002060"/>
                </a:solidFill>
              </a:rPr>
              <a:t>Különleges amatőr engedélyt kaphat az a CEPT fokozatú Magyarországon kiállított egyéni amatőr engedéllyel rendelkező személy és az a rádióamatőr közösség, aki/amely különleges amatőrállomást kíván üzemben tartani.</a:t>
            </a:r>
          </a:p>
          <a:p>
            <a:r>
              <a:rPr lang="hu-HU" b="1" dirty="0">
                <a:solidFill>
                  <a:srgbClr val="002060"/>
                </a:solidFill>
              </a:rPr>
              <a:t>Szövetségi ajánlás szükséges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1667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Kép 12">
            <a:extLst>
              <a:ext uri="{FF2B5EF4-FFF2-40B4-BE49-F238E27FC236}">
                <a16:creationId xmlns:a16="http://schemas.microsoft.com/office/drawing/2014/main" id="{27C8A012-9163-8440-933B-A4BFCC4CFC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741" y="0"/>
            <a:ext cx="93025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292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>
            <a:extLst>
              <a:ext uri="{FF2B5EF4-FFF2-40B4-BE49-F238E27FC236}">
                <a16:creationId xmlns:a16="http://schemas.microsoft.com/office/drawing/2014/main" id="{AF6A6D30-66E1-6E7F-C6FC-2013D4F359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107" y="0"/>
            <a:ext cx="51797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402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A43D0CE-0F47-74B8-BF19-86CD7094C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>
                <a:solidFill>
                  <a:srgbClr val="002060"/>
                </a:solidFill>
              </a:rPr>
              <a:t>Alkalmi hívójel</a:t>
            </a:r>
            <a:br>
              <a:rPr lang="hu-HU" dirty="0">
                <a:solidFill>
                  <a:srgbClr val="002060"/>
                </a:solidFill>
              </a:rPr>
            </a:br>
            <a:r>
              <a:rPr lang="hu-HU" dirty="0">
                <a:solidFill>
                  <a:srgbClr val="002060"/>
                </a:solidFill>
              </a:rPr>
              <a:t>(</a:t>
            </a:r>
            <a:r>
              <a:rPr lang="hu-HU" dirty="0" err="1">
                <a:solidFill>
                  <a:srgbClr val="002060"/>
                </a:solidFill>
              </a:rPr>
              <a:t>szvsz</a:t>
            </a:r>
            <a:r>
              <a:rPr lang="hu-HU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EEED8B3-1239-B294-4E2D-790C5B1D8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730321"/>
            <a:ext cx="10972800" cy="3395843"/>
          </a:xfrm>
        </p:spPr>
        <p:txBody>
          <a:bodyPr/>
          <a:lstStyle/>
          <a:p>
            <a:r>
              <a:rPr lang="hu-HU" b="1" dirty="0">
                <a:solidFill>
                  <a:srgbClr val="002060"/>
                </a:solidFill>
              </a:rPr>
              <a:t>Egyéni alkalom </a:t>
            </a:r>
          </a:p>
          <a:p>
            <a:r>
              <a:rPr lang="hu-HU" b="1" dirty="0">
                <a:solidFill>
                  <a:srgbClr val="002060"/>
                </a:solidFill>
              </a:rPr>
              <a:t>Rádióamatőr alkalom, aktivitás</a:t>
            </a:r>
          </a:p>
          <a:p>
            <a:r>
              <a:rPr lang="hu-HU" b="1" dirty="0">
                <a:solidFill>
                  <a:srgbClr val="002060"/>
                </a:solidFill>
              </a:rPr>
              <a:t>Közösségi (társadalmi) esemény, évforduló</a:t>
            </a:r>
          </a:p>
        </p:txBody>
      </p:sp>
    </p:spTree>
    <p:extLst>
      <p:ext uri="{BB962C8B-B14F-4D97-AF65-F5344CB8AC3E}">
        <p14:creationId xmlns:p14="http://schemas.microsoft.com/office/powerpoint/2010/main" val="712988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8AA63BF-11B8-4F74-44E3-2D6480D8A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002060"/>
                </a:solidFill>
              </a:rPr>
              <a:t>Alkalmi hívójel használata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BAFFDB2-9314-45FB-2FEB-67C037467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b="1" dirty="0">
                <a:solidFill>
                  <a:srgbClr val="002060"/>
                </a:solidFill>
              </a:rPr>
              <a:t>„Az utóbbi időben mindenféle (szerintem) marhaságra alkalmi hívójeleket kérünk. Például: 100 éves a traktorgyárunk, 50 éve pengette meg Bangó Pista a gitárját, 200 éves a falu temploma, és hasonlók.</a:t>
            </a:r>
          </a:p>
          <a:p>
            <a:pPr marL="0" indent="0">
              <a:buNone/>
            </a:pPr>
            <a:r>
              <a:rPr lang="hu-HU" b="1" dirty="0">
                <a:solidFill>
                  <a:srgbClr val="002060"/>
                </a:solidFill>
              </a:rPr>
              <a:t>Mindenkinek szíve joga, mire kér alkalmi hívójelet, de ne menjünk már le gagyiba. Értem én, hogy egy speciális hívójelet jobban hívnak, de ez felelősséggel is jár.”</a:t>
            </a:r>
          </a:p>
          <a:p>
            <a:pPr marL="0" indent="0" algn="r">
              <a:buNone/>
            </a:pPr>
            <a:r>
              <a:rPr lang="hu-HU" sz="2800" b="1" i="1" dirty="0">
                <a:solidFill>
                  <a:srgbClr val="002060"/>
                </a:solidFill>
              </a:rPr>
              <a:t>(HA2NA)</a:t>
            </a:r>
          </a:p>
        </p:txBody>
      </p:sp>
    </p:spTree>
    <p:extLst>
      <p:ext uri="{BB962C8B-B14F-4D97-AF65-F5344CB8AC3E}">
        <p14:creationId xmlns:p14="http://schemas.microsoft.com/office/powerpoint/2010/main" val="342896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9C52046-04FB-20F2-9DDE-B0F1239BC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>
                <a:solidFill>
                  <a:srgbClr val="002060"/>
                </a:solidFill>
              </a:rPr>
              <a:t>Alkalmi hívójel használata</a:t>
            </a:r>
            <a:br>
              <a:rPr lang="hu-HU" dirty="0">
                <a:solidFill>
                  <a:srgbClr val="002060"/>
                </a:solidFill>
              </a:rPr>
            </a:br>
            <a:r>
              <a:rPr lang="hu-HU" dirty="0">
                <a:solidFill>
                  <a:srgbClr val="002060"/>
                </a:solidFill>
              </a:rPr>
              <a:t>(</a:t>
            </a:r>
            <a:r>
              <a:rPr lang="hu-HU" dirty="0" err="1">
                <a:solidFill>
                  <a:srgbClr val="002060"/>
                </a:solidFill>
              </a:rPr>
              <a:t>szvsz</a:t>
            </a:r>
            <a:r>
              <a:rPr lang="hu-HU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6F6368F-6C28-71D6-4CD5-30046492A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562896"/>
            <a:ext cx="10972800" cy="2614411"/>
          </a:xfrm>
        </p:spPr>
        <p:txBody>
          <a:bodyPr/>
          <a:lstStyle/>
          <a:p>
            <a:r>
              <a:rPr lang="hu-HU" b="1" dirty="0">
                <a:solidFill>
                  <a:srgbClr val="002060"/>
                </a:solidFill>
              </a:rPr>
              <a:t>Marketing</a:t>
            </a:r>
          </a:p>
          <a:p>
            <a:r>
              <a:rPr lang="hu-HU" b="1" dirty="0">
                <a:solidFill>
                  <a:srgbClr val="002060"/>
                </a:solidFill>
              </a:rPr>
              <a:t>Korrekt naplózás</a:t>
            </a:r>
          </a:p>
          <a:p>
            <a:r>
              <a:rPr lang="hu-HU" b="1" dirty="0">
                <a:solidFill>
                  <a:srgbClr val="002060"/>
                </a:solidFill>
              </a:rPr>
              <a:t>Világos, közzétett és betartott QSL küldési (nyugtázási) elvek</a:t>
            </a:r>
          </a:p>
        </p:txBody>
      </p:sp>
    </p:spTree>
    <p:extLst>
      <p:ext uri="{BB962C8B-B14F-4D97-AF65-F5344CB8AC3E}">
        <p14:creationId xmlns:p14="http://schemas.microsoft.com/office/powerpoint/2010/main" val="168956198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gyéni 1. séma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235</Words>
  <Application>Microsoft Office PowerPoint</Application>
  <PresentationFormat>Szélesvásznú</PresentationFormat>
  <Paragraphs>34</Paragraphs>
  <Slides>10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Calibri</vt:lpstr>
      <vt:lpstr>1_Office-téma</vt:lpstr>
      <vt:lpstr>Különleges hívójelek használata</vt:lpstr>
      <vt:lpstr>Rádióamatőr állomások</vt:lpstr>
      <vt:lpstr> (4) Különleges amatőrállomás</vt:lpstr>
      <vt:lpstr>Alkalmi állomás</vt:lpstr>
      <vt:lpstr>PowerPoint-bemutató</vt:lpstr>
      <vt:lpstr>PowerPoint-bemutató</vt:lpstr>
      <vt:lpstr>Alkalmi hívójel (szvsz)</vt:lpstr>
      <vt:lpstr>Alkalmi hívójel használata</vt:lpstr>
      <vt:lpstr>Alkalmi hívójel használata (szvsz)</vt:lpstr>
      <vt:lpstr>?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Janos Koloh</dc:creator>
  <cp:lastModifiedBy>Janos Koloh</cp:lastModifiedBy>
  <cp:revision>3</cp:revision>
  <dcterms:created xsi:type="dcterms:W3CDTF">2025-01-31T10:26:11Z</dcterms:created>
  <dcterms:modified xsi:type="dcterms:W3CDTF">2025-01-31T11:45:43Z</dcterms:modified>
</cp:coreProperties>
</file>